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333" r:id="rId5"/>
    <p:sldId id="1342" r:id="rId6"/>
    <p:sldId id="1343" r:id="rId7"/>
    <p:sldId id="1348" r:id="rId8"/>
    <p:sldId id="1320" r:id="rId9"/>
    <p:sldId id="1322" r:id="rId10"/>
    <p:sldId id="1347" r:id="rId11"/>
    <p:sldId id="1370" r:id="rId12"/>
    <p:sldId id="1355" r:id="rId13"/>
    <p:sldId id="1359" r:id="rId14"/>
    <p:sldId id="1354" r:id="rId15"/>
    <p:sldId id="1372" r:id="rId16"/>
    <p:sldId id="1357" r:id="rId17"/>
    <p:sldId id="1358" r:id="rId18"/>
    <p:sldId id="1371" r:id="rId19"/>
    <p:sldId id="1344" r:id="rId20"/>
    <p:sldId id="1360" r:id="rId21"/>
    <p:sldId id="1361" r:id="rId22"/>
    <p:sldId id="1369" r:id="rId23"/>
    <p:sldId id="1374" r:id="rId24"/>
    <p:sldId id="1375" r:id="rId25"/>
    <p:sldId id="1351" r:id="rId26"/>
    <p:sldId id="1350" r:id="rId27"/>
    <p:sldId id="1373" r:id="rId28"/>
    <p:sldId id="1362" r:id="rId29"/>
    <p:sldId id="1346" r:id="rId30"/>
    <p:sldId id="1352" r:id="rId31"/>
    <p:sldId id="1323" r:id="rId32"/>
    <p:sldId id="1363" r:id="rId33"/>
    <p:sldId id="1364" r:id="rId34"/>
    <p:sldId id="1365" r:id="rId35"/>
    <p:sldId id="1366" r:id="rId36"/>
    <p:sldId id="1367" r:id="rId37"/>
    <p:sldId id="1368" r:id="rId38"/>
    <p:sldId id="1345" r:id="rId39"/>
    <p:sldId id="1326"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0"/>
            <p14:sldId id="1322"/>
            <p14:sldId id="1347"/>
            <p14:sldId id="1370"/>
            <p14:sldId id="1355"/>
            <p14:sldId id="1359"/>
            <p14:sldId id="1354"/>
            <p14:sldId id="1372"/>
            <p14:sldId id="1357"/>
            <p14:sldId id="1358"/>
            <p14:sldId id="1371"/>
            <p14:sldId id="1344"/>
            <p14:sldId id="1360"/>
            <p14:sldId id="1361"/>
            <p14:sldId id="1369"/>
            <p14:sldId id="1374"/>
            <p14:sldId id="1375"/>
            <p14:sldId id="1351"/>
            <p14:sldId id="1350"/>
            <p14:sldId id="1373"/>
            <p14:sldId id="1362"/>
            <p14:sldId id="1346"/>
            <p14:sldId id="1352"/>
            <p14:sldId id="1323"/>
            <p14:sldId id="1363"/>
            <p14:sldId id="1364"/>
            <p14:sldId id="1365"/>
            <p14:sldId id="1366"/>
            <p14:sldId id="1367"/>
            <p14:sldId id="1368"/>
            <p14:sldId id="134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D65"/>
    <a:srgbClr val="517E74"/>
    <a:srgbClr val="534E49"/>
    <a:srgbClr val="004B50"/>
    <a:srgbClr val="008272"/>
    <a:srgbClr val="FFFFFF"/>
    <a:srgbClr val="5D005D"/>
    <a:srgbClr val="004B1C"/>
    <a:srgbClr val="0020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8" autoAdjust="0"/>
    <p:restoredTop sz="77477" autoAdjust="0"/>
  </p:normalViewPr>
  <p:slideViewPr>
    <p:cSldViewPr snapToGrid="0">
      <p:cViewPr varScale="1">
        <p:scale>
          <a:sx n="273" d="100"/>
          <a:sy n="273" d="100"/>
        </p:scale>
        <p:origin x="1472"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9/29/15 7:01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9/29/15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9:05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290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Take 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9/29/15 7:01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9/29/15 7:01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9/29/15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7440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microsof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a:t>Open authoring: </a:t>
            </a:r>
            <a:r>
              <a:rPr lang="en-US" b="1" smtClean="0"/>
              <a:t/>
            </a:r>
            <a:br>
              <a:rPr lang="en-US" b="1" smtClean="0"/>
            </a:br>
            <a:r>
              <a:rPr lang="en-US" b="1" smtClean="0"/>
              <a:t>Content </a:t>
            </a:r>
            <a:r>
              <a:rPr lang="en-US" b="1"/>
              <a:t>collaboration across disciplines</a:t>
            </a:r>
            <a:r>
              <a:rPr lang="en-US"/>
              <a:t/>
            </a:r>
            <a:br>
              <a:rPr lang="en-US"/>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smtClean="0"/>
              <a:t>@</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endParaRPr lang="en-US" dirty="0" smtClean="0"/>
          </a:p>
          <a:p>
            <a:r>
              <a:rPr lang="en-US" dirty="0" smtClean="0"/>
              <a:t>Senior (means “old”) Content </a:t>
            </a:r>
            <a:r>
              <a:rPr lang="en-US" dirty="0" smtClean="0"/>
              <a:t>Developer (What</a:t>
            </a:r>
            <a:r>
              <a:rPr lang="en-US" dirty="0" smtClean="0"/>
              <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Digression: The explosion of words	</a:t>
            </a:r>
            <a:endParaRPr lang="en-US" dirty="0"/>
          </a:p>
        </p:txBody>
      </p:sp>
      <p:sp>
        <p:nvSpPr>
          <p:cNvPr id="6" name="Text Placeholder 5"/>
          <p:cNvSpPr>
            <a:spLocks noGrp="1"/>
          </p:cNvSpPr>
          <p:nvPr>
            <p:ph type="body" sz="quarter" idx="10"/>
          </p:nvPr>
        </p:nvSpPr>
        <p:spPr>
          <a:xfrm>
            <a:off x="274638" y="1212850"/>
            <a:ext cx="11887200" cy="1711238"/>
          </a:xfrm>
        </p:spPr>
        <p:txBody>
          <a:bodyPr/>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a:t>
            </a:r>
          </a:p>
          <a:p>
            <a:pPr marL="571500" indent="-571500">
              <a:buFont typeface="Arial" charset="0"/>
              <a:buChar char="•"/>
            </a:pPr>
            <a:r>
              <a:rPr lang="en-US" sz="3200" dirty="0" smtClean="0"/>
              <a:t>Huge new audiences sizes (Windows, Linux, Android, Mac, iOS)</a:t>
            </a:r>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a:t>
            </a:r>
            <a:r>
              <a:rPr lang="en-US" dirty="0" smtClean="0"/>
              <a: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Expanding our world</a:t>
            </a:r>
            <a:endParaRPr lang="en-US" sz="72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fontScale="92500" lnSpcReduction="20000"/>
          </a:bodyPr>
          <a:lstStyle/>
          <a:p>
            <a:r>
              <a:rPr lang="en-US" dirty="0"/>
              <a:t>C</a:t>
            </a:r>
            <a:r>
              <a:rPr lang="en-US" dirty="0" smtClean="0"/>
              <a:t>ollaboration across disciplines drives customer satisfaction</a:t>
            </a:r>
          </a:p>
          <a:p>
            <a:r>
              <a:rPr lang="en-US" dirty="0" smtClean="0"/>
              <a:t>Open authoring strategies and tools that allow active collaboration across engineering, consulting, architecture, and support teams</a:t>
            </a:r>
          </a:p>
          <a:p>
            <a:r>
              <a:rPr lang="en-US" dirty="0" smtClean="0"/>
              <a:t>Challenges of open authoring and cross-discipline content accountability</a:t>
            </a:r>
          </a:p>
          <a:p>
            <a:r>
              <a:rPr lang="en-US" dirty="0" smtClean="0"/>
              <a:t>Best practices for sustainable collaboration</a:t>
            </a:r>
          </a:p>
          <a:p>
            <a:pPr marL="0" indent="0">
              <a:buNone/>
            </a:pPr>
            <a:r>
              <a:rPr lang="en-US" dirty="0" smtClean="0"/>
              <a:t> </a:t>
            </a:r>
            <a:endParaRPr lang="en-US" dirty="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Pruning topics is critical. </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t>
            </a:r>
            <a:r>
              <a:rPr lang="en-US" dirty="0" smtClean="0"/>
              <a:t>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r>
              <a:rPr lang="en-US" dirty="0" smtClean="0"/>
              <a:t>.</a:t>
            </a:r>
            <a:endParaRPr lang="en-US" dirty="0" smtClean="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582519"/>
          </a:xfrm>
        </p:spPr>
        <p:txBody>
          <a:bodyPr/>
          <a:lstStyle/>
          <a:p>
            <a:r>
              <a:rPr lang="en-US" sz="2800" dirty="0" smtClean="0"/>
              <a:t>Take </a:t>
            </a:r>
            <a:r>
              <a:rPr lang="en-US" sz="2800" dirty="0"/>
              <a:t>the best improvements in workflow and software and employ them better and faster. </a:t>
            </a:r>
            <a:endParaRPr lang="en-US" sz="2800" dirty="0" smtClean="0"/>
          </a:p>
          <a:p>
            <a:r>
              <a:rPr lang="en-US" sz="2800" dirty="0" smtClean="0"/>
              <a:t>ONLY </a:t>
            </a:r>
            <a:r>
              <a:rPr lang="en-US" sz="2800" dirty="0"/>
              <a:t>open-source collaboration will </a:t>
            </a:r>
            <a:r>
              <a:rPr lang="en-US" sz="2800" dirty="0" smtClean="0"/>
              <a:t>work. Why?</a:t>
            </a:r>
          </a:p>
          <a:p>
            <a:pPr lvl="1"/>
            <a:r>
              <a:rPr lang="en-US" sz="1600" dirty="0" smtClean="0"/>
              <a:t>Closed </a:t>
            </a:r>
            <a:r>
              <a:rPr lang="en-US" sz="1600" dirty="0"/>
              <a:t>source collaboration, with the same tools, </a:t>
            </a:r>
            <a:r>
              <a:rPr lang="en-US" sz="1600" dirty="0" smtClean="0"/>
              <a:t>does expand the knowledge base and supports more content, faster, but…</a:t>
            </a:r>
          </a:p>
          <a:p>
            <a:pPr lvl="1"/>
            <a:r>
              <a:rPr lang="en-US" sz="1600" dirty="0" smtClean="0"/>
              <a:t>It will </a:t>
            </a:r>
            <a:r>
              <a:rPr lang="en-US" sz="1600" dirty="0"/>
              <a:t>never </a:t>
            </a:r>
            <a:r>
              <a:rPr lang="en-US" sz="1600" dirty="0" smtClean="0"/>
              <a:t>match </a:t>
            </a:r>
            <a:r>
              <a:rPr lang="en-US" sz="1600" dirty="0"/>
              <a:t>the growth in customers for worldwide </a:t>
            </a:r>
            <a:r>
              <a:rPr lang="en-US" sz="1600" dirty="0" smtClean="0"/>
              <a:t>businesses; in addition, it…</a:t>
            </a:r>
          </a:p>
          <a:p>
            <a:pPr lvl="1"/>
            <a:r>
              <a:rPr lang="en-US" sz="1600" dirty="0" smtClean="0"/>
              <a:t>Prevents customer intelligence from being applied. </a:t>
            </a:r>
            <a:r>
              <a:rPr lang="en-US" sz="1600" dirty="0"/>
              <a:t>At scale, customers always know more and have more time and </a:t>
            </a:r>
            <a:r>
              <a:rPr lang="en-US" sz="1600" dirty="0" smtClean="0"/>
              <a:t>energy.</a:t>
            </a:r>
          </a:p>
          <a:p>
            <a:r>
              <a:rPr lang="en-US" sz="2800" dirty="0" smtClean="0"/>
              <a:t>Top </a:t>
            </a:r>
            <a:r>
              <a:rPr lang="en-US" sz="2800" dirty="0"/>
              <a:t>down commitment in large organizations is required; startups get to work </a:t>
            </a:r>
            <a:r>
              <a:rPr lang="en-US" sz="2800" dirty="0" smtClean="0"/>
              <a:t>differently.</a:t>
            </a:r>
          </a:p>
          <a:p>
            <a:r>
              <a:rPr lang="en-US" sz="2800" dirty="0" smtClean="0"/>
              <a:t>Investment </a:t>
            </a:r>
            <a:r>
              <a:rPr lang="en-US" sz="2800" dirty="0"/>
              <a:t>in automation is its own virtuous feedback loop</a:t>
            </a:r>
            <a:r>
              <a:rPr lang="en-US" sz="2800" dirty="0" smtClean="0"/>
              <a:t>.</a:t>
            </a:r>
            <a:endParaRPr lang="en-US" sz="2800" dirty="0"/>
          </a:p>
        </p:txBody>
      </p:sp>
      <p:sp>
        <p:nvSpPr>
          <p:cNvPr id="2" name="Title 1"/>
          <p:cNvSpPr>
            <a:spLocks noGrp="1"/>
          </p:cNvSpPr>
          <p:nvPr>
            <p:ph type="title"/>
          </p:nvPr>
        </p:nvSpPr>
        <p:spPr/>
        <p:txBody>
          <a:bodyPr/>
          <a:lstStyle/>
          <a:p>
            <a:r>
              <a:rPr lang="en-US" dirty="0" smtClean="0"/>
              <a:t>Our guiding principles…</a:t>
            </a:r>
            <a:br>
              <a:rPr lang="en-US" dirty="0" smtClean="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our work to date</a:t>
            </a:r>
          </a:p>
          <a:p>
            <a:r>
              <a:rPr lang="en-US" dirty="0" smtClean="0"/>
              <a:t>tools and best practices that are evolving to allow for collaboration</a:t>
            </a:r>
          </a:p>
          <a:p>
            <a:r>
              <a:rPr lang="en-US" dirty="0" smtClean="0"/>
              <a:t>some of our plans for the future</a:t>
            </a:r>
          </a:p>
          <a:p>
            <a:r>
              <a:rPr lang="en-US" dirty="0" smtClean="0"/>
              <a:t>lessons learned.</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endParaRPr lang="en-US" dirty="0"/>
          </a:p>
        </p:txBody>
      </p:sp>
      <p:sp>
        <p:nvSpPr>
          <p:cNvPr id="6" name="Text Placeholder 5"/>
          <p:cNvSpPr>
            <a:spLocks noGrp="1"/>
          </p:cNvSpPr>
          <p:nvPr>
            <p:ph type="body" sz="quarter" idx="10"/>
          </p:nvPr>
        </p:nvSpPr>
        <p:spPr>
          <a:xfrm>
            <a:off x="274638" y="1212850"/>
            <a:ext cx="11887200" cy="2154436"/>
          </a:xfrm>
        </p:spPr>
        <p:txBody>
          <a:bodyPr/>
          <a:lstStyle/>
          <a:p>
            <a:pPr lvl="1"/>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smtClean="0"/>
              <a:t>Example of a bulleted slide with a subhead</a:t>
            </a:r>
          </a:p>
          <a:p>
            <a:pPr lvl="1"/>
            <a:r>
              <a:rPr lang="en-US" dirty="0" smtClean="0"/>
              <a:t>Set the slide title to “Sentence case”</a:t>
            </a:r>
          </a:p>
          <a:p>
            <a:pPr lvl="1"/>
            <a:r>
              <a:rPr lang="en-US" dirty="0" smtClean="0"/>
              <a:t>Set subheads to “Sentence case”</a:t>
            </a:r>
          </a:p>
          <a:p>
            <a:pPr lvl="0"/>
            <a:r>
              <a:rPr lang="en-US" dirty="0" smtClean="0"/>
              <a:t>Hyperlink style</a:t>
            </a:r>
          </a:p>
          <a:p>
            <a:pPr lvl="1"/>
            <a:r>
              <a:rPr lang="en-US" dirty="0" smtClean="0">
                <a:hlinkClick r:id="rId3"/>
              </a:rPr>
              <a:t>www.microsoft.com</a:t>
            </a:r>
            <a:r>
              <a:rPr lang="en-US" dirty="0" smtClean="0"/>
              <a:t> </a:t>
            </a:r>
          </a:p>
        </p:txBody>
      </p:sp>
      <p:sp>
        <p:nvSpPr>
          <p:cNvPr id="2" name="Title 1"/>
          <p:cNvSpPr>
            <a:spLocks noGrp="1"/>
          </p:cNvSpPr>
          <p:nvPr>
            <p:ph type="title"/>
          </p:nvPr>
        </p:nvSpPr>
        <p:spPr/>
        <p:txBody>
          <a:bodyPr/>
          <a:lstStyle/>
          <a:p>
            <a:r>
              <a:rPr lang="en-US" smtClean="0"/>
              <a:t>Bullet points layout with subtitle</a:t>
            </a:r>
            <a:br>
              <a:rPr lang="en-US" smtClean="0"/>
            </a:br>
            <a:r>
              <a:rPr lang="en-US" sz="4000" smtClean="0">
                <a:gradFill>
                  <a:gsLst>
                    <a:gs pos="10101">
                      <a:schemeClr val="tx1"/>
                    </a:gs>
                    <a:gs pos="54000">
                      <a:schemeClr val="tx1"/>
                    </a:gs>
                  </a:gsLst>
                  <a:lin ang="5400000" scaled="0"/>
                </a:gradFill>
              </a:rPr>
              <a:t>Subtitle</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to date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4801314"/>
          </a:xfrm>
        </p:spPr>
        <p:txBody>
          <a:bodyPr/>
          <a:lstStyle/>
          <a:p>
            <a:r>
              <a:rPr lang="en-US" dirty="0" smtClean="0"/>
              <a:t>It was publishing developer content on MSDN/</a:t>
            </a:r>
            <a:r>
              <a:rPr lang="en-US" dirty="0" err="1" smtClean="0"/>
              <a:t>Technet</a:t>
            </a:r>
            <a:endParaRPr lang="en-US" dirty="0" smtClean="0"/>
          </a:p>
          <a:p>
            <a:pPr lvl="1"/>
            <a:r>
              <a:rPr lang="en-US" dirty="0" smtClean="0"/>
              <a:t>Custom XML authoring environment based on Word™®© </a:t>
            </a:r>
          </a:p>
          <a:p>
            <a:pPr lvl="1"/>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lvl="1"/>
            <a:r>
              <a:rPr lang="en-US" dirty="0" smtClean="0"/>
              <a:t>Conversion from XML to HTML was massive undertaking…. </a:t>
            </a:r>
          </a:p>
          <a:p>
            <a:pPr lvl="1"/>
            <a:r>
              <a:rPr lang="en-US" dirty="0" smtClean="0"/>
              <a:t>And, of course, standardizing on styles, </a:t>
            </a:r>
            <a:r>
              <a:rPr lang="en-US" dirty="0" err="1" smtClean="0"/>
              <a:t>javascript</a:t>
            </a:r>
            <a:r>
              <a:rPr lang="en-US" dirty="0" smtClean="0"/>
              <a:t> features, and so on….</a:t>
            </a:r>
            <a:endParaRPr lang="en-US" dirty="0" smtClean="0"/>
          </a:p>
          <a:p>
            <a:r>
              <a:rPr lang="en-US" dirty="0" smtClean="0"/>
              <a:t>Pipeline was custom software</a:t>
            </a:r>
          </a:p>
          <a:p>
            <a:pPr lvl="1"/>
            <a:r>
              <a:rPr lang="en-US" dirty="0" smtClean="0"/>
              <a:t>Expensive to build</a:t>
            </a:r>
          </a:p>
          <a:p>
            <a:pPr lvl="1"/>
            <a:r>
              <a:rPr lang="en-US" dirty="0" smtClean="0"/>
              <a:t>More expensive to maintain</a:t>
            </a:r>
          </a:p>
          <a:p>
            <a:pPr lvl="1"/>
            <a:r>
              <a:rPr lang="en-US" dirty="0" smtClean="0"/>
              <a:t>Per Dilbert specifications, it was out of date prior to release</a:t>
            </a:r>
            <a:r>
              <a:rPr lang="en-US" dirty="0" smtClean="0"/>
              <a:t>.</a:t>
            </a:r>
          </a:p>
          <a:p>
            <a:pPr lvl="1"/>
            <a:r>
              <a:rPr lang="en-US" dirty="0" smtClean="0"/>
              <a:t>BUT...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a:t>
            </a:r>
            <a:r>
              <a:rPr lang="en-US" dirty="0" smtClean="0"/>
              <a:t>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1460</TotalTime>
  <Words>2711</Words>
  <Application>Microsoft Macintosh PowerPoint</Application>
  <PresentationFormat>Custom</PresentationFormat>
  <Paragraphs>248</Paragraphs>
  <Slides>36</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Consolas</vt:lpstr>
      <vt:lpstr>Segoe UI</vt:lpstr>
      <vt:lpstr>Segoe UI Light</vt:lpstr>
      <vt:lpstr>Wingdings</vt:lpstr>
      <vt:lpstr>Arial</vt:lpstr>
      <vt:lpstr>COLOR TEMPLATE</vt:lpstr>
      <vt:lpstr>Open authoring:  Content collaboration across disciplines </vt:lpstr>
      <vt:lpstr>Key takeaways</vt:lpstr>
      <vt:lpstr>Kliff’s™ Notz™ Bullets slide</vt:lpstr>
      <vt:lpstr>Where I’m going today…</vt:lpstr>
      <vt:lpstr>Bullet points layout with subtitle Subtitle</vt:lpstr>
      <vt:lpstr>Work to date</vt:lpstr>
      <vt:lpstr>When we last left our hero…</vt:lpstr>
      <vt:lpstr>42,664,274 topics …</vt:lpstr>
      <vt:lpstr>Collaboration: It was great for a lot of work…Really! </vt:lpstr>
      <vt:lpstr>Every participant had to learn our tools to collaborate. That doesn’t scale.</vt:lpstr>
      <vt:lpstr>Digression: The explosion of words </vt:lpstr>
      <vt:lpstr>42,664,274 topics …</vt:lpstr>
      <vt:lpstr>PowerPoint Presentation</vt:lpstr>
      <vt:lpstr>PowerPoint Presentation</vt:lpstr>
      <vt:lpstr>Digression: Opensource and Information Scale-out </vt:lpstr>
      <vt:lpstr>Expanding our world</vt:lpstr>
      <vt:lpstr>PowerPoint Presentation</vt:lpstr>
      <vt:lpstr>PowerPoint Presentation</vt:lpstr>
      <vt:lpstr>PowerPoint Presentation</vt:lpstr>
      <vt:lpstr>PowerPoint Presentation</vt:lpstr>
      <vt:lpstr>PowerPoint Presentation</vt:lpstr>
      <vt:lpstr>Where we are: https://azure.com </vt:lpstr>
      <vt:lpstr>Who’s committing…</vt:lpstr>
      <vt:lpstr>PowerPoint Presentation</vt:lpstr>
      <vt:lpstr>Our guiding principles… </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Future plans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66</cp:revision>
  <dcterms:created xsi:type="dcterms:W3CDTF">2015-09-25T21:25:57Z</dcterms:created>
  <dcterms:modified xsi:type="dcterms:W3CDTF">2015-09-30T18:31:26Z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